
<file path=[Content_Types].xml><?xml version="1.0" encoding="utf-8"?>
<Types xmlns="http://schemas.openxmlformats.org/package/2006/content-types">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258" r:id="rId5"/>
    <p:sldId id="259" r:id="rId6"/>
    <p:sldId id="262" r:id="rId7"/>
    <p:sldId id="264" r:id="rId8"/>
    <p:sldId id="261" r:id="rId9"/>
    <p:sldId id="263" r:id="rId10"/>
    <p:sldId id="266" r:id="rId11"/>
    <p:sldId id="274" r:id="rId12"/>
    <p:sldId id="273"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3" d="100"/>
          <a:sy n="53" d="100"/>
        </p:scale>
        <p:origin x="-102" y="-426"/>
      </p:cViewPr>
      <p:guideLst>
        <p:guide orient="horz" pos="2160"/>
        <p:guide pos="2880"/>
      </p:guideLst>
    </p:cSldViewPr>
  </p:slideViewPr>
  <p:outlineViewPr>
    <p:cViewPr>
      <p:scale>
        <a:sx n="33" d="100"/>
        <a:sy n="33" d="100"/>
      </p:scale>
      <p:origin x="0" y="1071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BCC6B50-EAC3-4D87-A8C6-538090889D5B}" type="datetimeFigureOut">
              <a:rPr lang="en-US" smtClean="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D03AA8-E156-4954-B716-EFC2DBCAC6A4}" type="slidenum">
              <a:rPr lang="en-US" smtClean="0"/>
              <a:t>‹#›</a:t>
            </a:fld>
            <a:endParaRPr lang="en-US" dirty="0"/>
          </a:p>
        </p:txBody>
      </p:sp>
    </p:spTree>
    <p:extLst>
      <p:ext uri="{BB962C8B-B14F-4D97-AF65-F5344CB8AC3E}">
        <p14:creationId xmlns:p14="http://schemas.microsoft.com/office/powerpoint/2010/main" val="770428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CC6B50-EAC3-4D87-A8C6-538090889D5B}" type="datetimeFigureOut">
              <a:rPr lang="en-US" smtClean="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D03AA8-E156-4954-B716-EFC2DBCAC6A4}" type="slidenum">
              <a:rPr lang="en-US" smtClean="0"/>
              <a:t>‹#›</a:t>
            </a:fld>
            <a:endParaRPr lang="en-US" dirty="0"/>
          </a:p>
        </p:txBody>
      </p:sp>
    </p:spTree>
    <p:extLst>
      <p:ext uri="{BB962C8B-B14F-4D97-AF65-F5344CB8AC3E}">
        <p14:creationId xmlns:p14="http://schemas.microsoft.com/office/powerpoint/2010/main" val="21045931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CC6B50-EAC3-4D87-A8C6-538090889D5B}" type="datetimeFigureOut">
              <a:rPr lang="en-US" smtClean="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D03AA8-E156-4954-B716-EFC2DBCAC6A4}" type="slidenum">
              <a:rPr lang="en-US" smtClean="0"/>
              <a:t>‹#›</a:t>
            </a:fld>
            <a:endParaRPr lang="en-US" dirty="0"/>
          </a:p>
        </p:txBody>
      </p:sp>
    </p:spTree>
    <p:extLst>
      <p:ext uri="{BB962C8B-B14F-4D97-AF65-F5344CB8AC3E}">
        <p14:creationId xmlns:p14="http://schemas.microsoft.com/office/powerpoint/2010/main" val="1953048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BCC6B50-EAC3-4D87-A8C6-538090889D5B}" type="datetimeFigureOut">
              <a:rPr lang="en-US" smtClean="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D03AA8-E156-4954-B716-EFC2DBCAC6A4}" type="slidenum">
              <a:rPr lang="en-US" smtClean="0"/>
              <a:t>‹#›</a:t>
            </a:fld>
            <a:endParaRPr lang="en-US" dirty="0"/>
          </a:p>
        </p:txBody>
      </p:sp>
    </p:spTree>
    <p:extLst>
      <p:ext uri="{BB962C8B-B14F-4D97-AF65-F5344CB8AC3E}">
        <p14:creationId xmlns:p14="http://schemas.microsoft.com/office/powerpoint/2010/main" val="2901114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BCC6B50-EAC3-4D87-A8C6-538090889D5B}" type="datetimeFigureOut">
              <a:rPr lang="en-US" smtClean="0"/>
              <a:t>4/6/2021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AD03AA8-E156-4954-B716-EFC2DBCAC6A4}" type="slidenum">
              <a:rPr lang="en-US" smtClean="0"/>
              <a:t>‹#›</a:t>
            </a:fld>
            <a:endParaRPr lang="en-US" dirty="0"/>
          </a:p>
        </p:txBody>
      </p:sp>
    </p:spTree>
    <p:extLst>
      <p:ext uri="{BB962C8B-B14F-4D97-AF65-F5344CB8AC3E}">
        <p14:creationId xmlns:p14="http://schemas.microsoft.com/office/powerpoint/2010/main" val="2989640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BCC6B50-EAC3-4D87-A8C6-538090889D5B}" type="datetimeFigureOut">
              <a:rPr lang="en-US" smtClean="0"/>
              <a:t>4/6/2021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D03AA8-E156-4954-B716-EFC2DBCAC6A4}" type="slidenum">
              <a:rPr lang="en-US" smtClean="0"/>
              <a:t>‹#›</a:t>
            </a:fld>
            <a:endParaRPr lang="en-US" dirty="0"/>
          </a:p>
        </p:txBody>
      </p:sp>
    </p:spTree>
    <p:extLst>
      <p:ext uri="{BB962C8B-B14F-4D97-AF65-F5344CB8AC3E}">
        <p14:creationId xmlns:p14="http://schemas.microsoft.com/office/powerpoint/2010/main" val="2783262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CC6B50-EAC3-4D87-A8C6-538090889D5B}" type="datetimeFigureOut">
              <a:rPr lang="en-US" smtClean="0"/>
              <a:t>4/6/2021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AD03AA8-E156-4954-B716-EFC2DBCAC6A4}" type="slidenum">
              <a:rPr lang="en-US" smtClean="0"/>
              <a:t>‹#›</a:t>
            </a:fld>
            <a:endParaRPr lang="en-US" dirty="0"/>
          </a:p>
        </p:txBody>
      </p:sp>
    </p:spTree>
    <p:extLst>
      <p:ext uri="{BB962C8B-B14F-4D97-AF65-F5344CB8AC3E}">
        <p14:creationId xmlns:p14="http://schemas.microsoft.com/office/powerpoint/2010/main" val="3237540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BCC6B50-EAC3-4D87-A8C6-538090889D5B}" type="datetimeFigureOut">
              <a:rPr lang="en-US" smtClean="0"/>
              <a:t>4/6/2021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AD03AA8-E156-4954-B716-EFC2DBCAC6A4}" type="slidenum">
              <a:rPr lang="en-US" smtClean="0"/>
              <a:t>‹#›</a:t>
            </a:fld>
            <a:endParaRPr lang="en-US" dirty="0"/>
          </a:p>
        </p:txBody>
      </p:sp>
    </p:spTree>
    <p:extLst>
      <p:ext uri="{BB962C8B-B14F-4D97-AF65-F5344CB8AC3E}">
        <p14:creationId xmlns:p14="http://schemas.microsoft.com/office/powerpoint/2010/main" val="2451598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BCC6B50-EAC3-4D87-A8C6-538090889D5B}" type="datetimeFigureOut">
              <a:rPr lang="en-US" smtClean="0"/>
              <a:t>4/6/2021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AD03AA8-E156-4954-B716-EFC2DBCAC6A4}" type="slidenum">
              <a:rPr lang="en-US" smtClean="0"/>
              <a:t>‹#›</a:t>
            </a:fld>
            <a:endParaRPr lang="en-US" dirty="0"/>
          </a:p>
        </p:txBody>
      </p:sp>
    </p:spTree>
    <p:extLst>
      <p:ext uri="{BB962C8B-B14F-4D97-AF65-F5344CB8AC3E}">
        <p14:creationId xmlns:p14="http://schemas.microsoft.com/office/powerpoint/2010/main" val="1546561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CC6B50-EAC3-4D87-A8C6-538090889D5B}" type="datetimeFigureOut">
              <a:rPr lang="en-US" smtClean="0"/>
              <a:t>4/6/2021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D03AA8-E156-4954-B716-EFC2DBCAC6A4}" type="slidenum">
              <a:rPr lang="en-US" smtClean="0"/>
              <a:t>‹#›</a:t>
            </a:fld>
            <a:endParaRPr lang="en-US" dirty="0"/>
          </a:p>
        </p:txBody>
      </p:sp>
    </p:spTree>
    <p:extLst>
      <p:ext uri="{BB962C8B-B14F-4D97-AF65-F5344CB8AC3E}">
        <p14:creationId xmlns:p14="http://schemas.microsoft.com/office/powerpoint/2010/main" val="229503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CC6B50-EAC3-4D87-A8C6-538090889D5B}" type="datetimeFigureOut">
              <a:rPr lang="en-US" smtClean="0"/>
              <a:t>4/6/2021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AD03AA8-E156-4954-B716-EFC2DBCAC6A4}" type="slidenum">
              <a:rPr lang="en-US" smtClean="0"/>
              <a:t>‹#›</a:t>
            </a:fld>
            <a:endParaRPr lang="en-US" dirty="0"/>
          </a:p>
        </p:txBody>
      </p:sp>
    </p:spTree>
    <p:extLst>
      <p:ext uri="{BB962C8B-B14F-4D97-AF65-F5344CB8AC3E}">
        <p14:creationId xmlns:p14="http://schemas.microsoft.com/office/powerpoint/2010/main" val="1191866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CC6B50-EAC3-4D87-A8C6-538090889D5B}" type="datetimeFigureOut">
              <a:rPr lang="en-US" smtClean="0"/>
              <a:t>4/6/2021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AD03AA8-E156-4954-B716-EFC2DBCAC6A4}" type="slidenum">
              <a:rPr lang="en-US" smtClean="0"/>
              <a:t>‹#›</a:t>
            </a:fld>
            <a:endParaRPr lang="en-US" dirty="0"/>
          </a:p>
        </p:txBody>
      </p:sp>
    </p:spTree>
    <p:extLst>
      <p:ext uri="{BB962C8B-B14F-4D97-AF65-F5344CB8AC3E}">
        <p14:creationId xmlns:p14="http://schemas.microsoft.com/office/powerpoint/2010/main" val="1235535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9.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905000"/>
            <a:ext cx="7772400" cy="2057400"/>
          </a:xfrm>
        </p:spPr>
        <p:txBody>
          <a:bodyPr>
            <a:noAutofit/>
          </a:bodyPr>
          <a:lstStyle/>
          <a:p>
            <a:r>
              <a:rPr lang="en-US" sz="2800" b="1" dirty="0" smtClean="0"/>
              <a:t>The Colchester Library Association and it’s  Successor the Cragin Memorial Library</a:t>
            </a:r>
            <a:br>
              <a:rPr lang="en-US" sz="2800" b="1" dirty="0" smtClean="0"/>
            </a:br>
            <a:r>
              <a:rPr lang="en-US" sz="2800" b="1" dirty="0" smtClean="0"/>
              <a:t/>
            </a:r>
            <a:br>
              <a:rPr lang="en-US" sz="2800" b="1" dirty="0" smtClean="0"/>
            </a:br>
            <a:r>
              <a:rPr lang="en-US" sz="2800" b="1" dirty="0"/>
              <a:t/>
            </a:r>
            <a:br>
              <a:rPr lang="en-US" sz="2800" b="1" dirty="0"/>
            </a:br>
            <a:r>
              <a:rPr lang="en-US" sz="2800" b="1" dirty="0" smtClean="0"/>
              <a:t/>
            </a:r>
            <a:br>
              <a:rPr lang="en-US" sz="2800" b="1" dirty="0" smtClean="0"/>
            </a:br>
            <a:r>
              <a:rPr lang="en-US" sz="2800" b="1" dirty="0" smtClean="0"/>
              <a:t>Gary A. Walter</a:t>
            </a:r>
            <a:br>
              <a:rPr lang="en-US" sz="2800" b="1" dirty="0" smtClean="0"/>
            </a:br>
            <a:r>
              <a:rPr lang="en-US" sz="2800" b="1" dirty="0" smtClean="0"/>
              <a:t>Colchester Historical Society</a:t>
            </a:r>
            <a:endParaRPr lang="en-US" sz="2800" b="1" dirty="0"/>
          </a:p>
        </p:txBody>
      </p:sp>
      <p:sp>
        <p:nvSpPr>
          <p:cNvPr id="3" name="Subtitle 2"/>
          <p:cNvSpPr>
            <a:spLocks noGrp="1"/>
          </p:cNvSpPr>
          <p:nvPr>
            <p:ph type="subTitle" idx="1"/>
          </p:nvPr>
        </p:nvSpPr>
        <p:spPr>
          <a:xfrm>
            <a:off x="1371600" y="3962400"/>
            <a:ext cx="6400800" cy="1676400"/>
          </a:xfrm>
        </p:spPr>
        <p:txBody>
          <a:bodyPr>
            <a:normAutofit/>
          </a:bodyPr>
          <a:lstStyle/>
          <a:p>
            <a:endParaRPr lang="en-US" sz="2400" dirty="0" smtClean="0"/>
          </a:p>
          <a:p>
            <a:r>
              <a:rPr lang="en-US" sz="2400" b="1" dirty="0" smtClean="0">
                <a:solidFill>
                  <a:schemeClr val="tx1"/>
                </a:solidFill>
              </a:rPr>
              <a:t>March 2021</a:t>
            </a:r>
            <a:endParaRPr lang="en-US" sz="2400" b="1" dirty="0" smtClean="0">
              <a:solidFill>
                <a:schemeClr val="tx1"/>
              </a:solidFill>
            </a:endParaRPr>
          </a:p>
        </p:txBody>
      </p:sp>
    </p:spTree>
    <p:extLst>
      <p:ext uri="{BB962C8B-B14F-4D97-AF65-F5344CB8AC3E}">
        <p14:creationId xmlns:p14="http://schemas.microsoft.com/office/powerpoint/2010/main" val="41835673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181600"/>
            <a:ext cx="7010400" cy="457200"/>
          </a:xfrm>
        </p:spPr>
        <p:txBody>
          <a:bodyPr>
            <a:normAutofit/>
          </a:bodyPr>
          <a:lstStyle/>
          <a:p>
            <a:pPr algn="ctr"/>
            <a:r>
              <a:rPr lang="en-US" dirty="0" smtClean="0"/>
              <a:t>Cragin Memorial Library Interior, c 1940’s </a:t>
            </a:r>
            <a:endParaRPr lang="en-US" dirty="0"/>
          </a:p>
        </p:txBody>
      </p:sp>
      <p:sp>
        <p:nvSpPr>
          <p:cNvPr id="4" name="Text Placeholder 3"/>
          <p:cNvSpPr>
            <a:spLocks noGrp="1"/>
          </p:cNvSpPr>
          <p:nvPr>
            <p:ph type="body" sz="half" idx="2"/>
          </p:nvPr>
        </p:nvSpPr>
        <p:spPr>
          <a:xfrm>
            <a:off x="762000" y="5638800"/>
            <a:ext cx="7696200" cy="990600"/>
          </a:xfrm>
        </p:spPr>
        <p:txBody>
          <a:bodyPr>
            <a:normAutofit/>
          </a:bodyPr>
          <a:lstStyle/>
          <a:p>
            <a:r>
              <a:rPr lang="en-US" dirty="0"/>
              <a:t>In 2002 the </a:t>
            </a:r>
            <a:r>
              <a:rPr lang="en-US" dirty="0" smtClean="0"/>
              <a:t>Cragin Memorial library </a:t>
            </a:r>
            <a:r>
              <a:rPr lang="en-US" dirty="0"/>
              <a:t>was </a:t>
            </a:r>
            <a:r>
              <a:rPr lang="en-US" dirty="0" smtClean="0"/>
              <a:t>expanded from its original 4,000 square feet to its </a:t>
            </a:r>
            <a:r>
              <a:rPr lang="en-US" dirty="0"/>
              <a:t>current </a:t>
            </a:r>
            <a:r>
              <a:rPr lang="en-US" dirty="0" smtClean="0"/>
              <a:t>size of 20,000 square feet. From 1905 until 2002 the Library was governed by  the Cragin Memorial Library Board of Trustees. Since 2002 the library has been a department of the town of Colchester with the library board of trustees acting in an  advisory and support role.</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6725" b="16725"/>
          <a:stretch>
            <a:fillRect/>
          </a:stretch>
        </p:blipFill>
        <p:spPr>
          <a:xfrm>
            <a:off x="1792288" y="533400"/>
            <a:ext cx="5486400" cy="4724400"/>
          </a:xfrm>
        </p:spPr>
      </p:pic>
    </p:spTree>
    <p:extLst>
      <p:ext uri="{BB962C8B-B14F-4D97-AF65-F5344CB8AC3E}">
        <p14:creationId xmlns:p14="http://schemas.microsoft.com/office/powerpoint/2010/main" val="1909227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685800"/>
          </a:xfrm>
        </p:spPr>
        <p:txBody>
          <a:bodyPr>
            <a:normAutofit/>
          </a:bodyPr>
          <a:lstStyle/>
          <a:p>
            <a:pPr algn="ctr"/>
            <a:r>
              <a:rPr lang="en-US" sz="3200" dirty="0" smtClean="0"/>
              <a:t>Questions or Comments</a:t>
            </a:r>
            <a:endParaRPr lang="en-US" sz="3200"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792288" y="5715000"/>
            <a:ext cx="5486400" cy="457200"/>
          </a:xfrm>
        </p:spPr>
        <p:txBody>
          <a:bodyPr/>
          <a:lstStyle/>
          <a:p>
            <a:endParaRPr lang="en-US" dirty="0"/>
          </a:p>
        </p:txBody>
      </p:sp>
      <p:pic>
        <p:nvPicPr>
          <p:cNvPr id="17411" name="Picture 3" descr="C:\Users\chs\Documents\Arcada Publishing - Colchester Photo History Book\Colchester Book Images for submission\19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0045" y="2154918"/>
            <a:ext cx="7772400" cy="137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9795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5029200"/>
            <a:ext cx="5486400" cy="457200"/>
          </a:xfrm>
        </p:spPr>
        <p:txBody>
          <a:bodyPr>
            <a:normAutofit/>
          </a:bodyPr>
          <a:lstStyle/>
          <a:p>
            <a:pPr algn="ctr"/>
            <a:r>
              <a:rPr lang="en-US" dirty="0" smtClean="0"/>
              <a:t>Colchester Book  Cover</a:t>
            </a: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a:xfrm>
            <a:off x="1066800" y="5486400"/>
            <a:ext cx="7010400" cy="1143000"/>
          </a:xfrm>
        </p:spPr>
        <p:txBody>
          <a:bodyPr>
            <a:normAutofit lnSpcReduction="10000"/>
          </a:bodyPr>
          <a:lstStyle/>
          <a:p>
            <a:r>
              <a:rPr lang="en-US" dirty="0" smtClean="0"/>
              <a:t>Arcadia Publishing’s Images of America book series “Colchester” book written by me on behalf of the Colchester Historical Society was published on January 11, 2021. It is available through Amazon, Barnes and Noble and other book outlets as well as at a discounted price at the Colchester History Museum. Please note that all royalties from the sale of the book go to the historical society. </a:t>
            </a:r>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3488045353"/>
              </p:ext>
            </p:extLst>
          </p:nvPr>
        </p:nvGraphicFramePr>
        <p:xfrm>
          <a:off x="1308735" y="533400"/>
          <a:ext cx="6350318" cy="4495800"/>
        </p:xfrm>
        <a:graphic>
          <a:graphicData uri="http://schemas.openxmlformats.org/presentationml/2006/ole">
            <mc:AlternateContent xmlns:mc="http://schemas.openxmlformats.org/markup-compatibility/2006">
              <mc:Choice xmlns:v="urn:schemas-microsoft-com:vml" Requires="v">
                <p:oleObj spid="_x0000_s16490" name="Acrobat Document" r:id="rId3" imgW="9524865" imgH="6743700" progId="AcroExch.Document.7">
                  <p:embed/>
                </p:oleObj>
              </mc:Choice>
              <mc:Fallback>
                <p:oleObj name="Acrobat Document" r:id="rId3" imgW="9524865" imgH="6743700" progId="AcroExch.Document.7">
                  <p:embed/>
                  <p:pic>
                    <p:nvPicPr>
                      <p:cNvPr id="0" name=""/>
                      <p:cNvPicPr/>
                      <p:nvPr/>
                    </p:nvPicPr>
                    <p:blipFill>
                      <a:blip r:embed="rId4"/>
                      <a:stretch>
                        <a:fillRect/>
                      </a:stretch>
                    </p:blipFill>
                    <p:spPr>
                      <a:xfrm>
                        <a:off x="1308735" y="533400"/>
                        <a:ext cx="6350318" cy="4495800"/>
                      </a:xfrm>
                      <a:prstGeom prst="rect">
                        <a:avLst/>
                      </a:prstGeom>
                    </p:spPr>
                  </p:pic>
                </p:oleObj>
              </mc:Fallback>
            </mc:AlternateContent>
          </a:graphicData>
        </a:graphic>
      </p:graphicFrame>
    </p:spTree>
    <p:extLst>
      <p:ext uri="{BB962C8B-B14F-4D97-AF65-F5344CB8AC3E}">
        <p14:creationId xmlns:p14="http://schemas.microsoft.com/office/powerpoint/2010/main" val="1142555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410200"/>
            <a:ext cx="7315200" cy="381000"/>
          </a:xfrm>
        </p:spPr>
        <p:txBody>
          <a:bodyPr>
            <a:noAutofit/>
          </a:bodyPr>
          <a:lstStyle/>
          <a:p>
            <a:pPr algn="ctr"/>
            <a:r>
              <a:rPr lang="en-US" dirty="0" smtClean="0"/>
              <a:t> Cover of 1859 Colchester Library Association (CLA) Brochure</a:t>
            </a:r>
            <a:endParaRPr lang="en-US" dirty="0"/>
          </a:p>
        </p:txBody>
      </p:sp>
      <p:sp>
        <p:nvSpPr>
          <p:cNvPr id="4" name="Text Placeholder 3"/>
          <p:cNvSpPr>
            <a:spLocks noGrp="1"/>
          </p:cNvSpPr>
          <p:nvPr>
            <p:ph type="body" sz="half" idx="2"/>
          </p:nvPr>
        </p:nvSpPr>
        <p:spPr>
          <a:xfrm>
            <a:off x="838200" y="5791200"/>
            <a:ext cx="7467600" cy="838200"/>
          </a:xfrm>
        </p:spPr>
        <p:txBody>
          <a:bodyPr>
            <a:normAutofit/>
          </a:bodyPr>
          <a:lstStyle/>
          <a:p>
            <a:r>
              <a:rPr lang="en-US" dirty="0" smtClean="0"/>
              <a:t>The CLA was formed in January of 1859 with the merger of the men only Library Association of Colchester and the Ladies Library Association, both of which started in 1856 as  Lyceums or debating societies. The first president of the CLA was E. Carpenter and the first librarian was C. H. Rogers.</a:t>
            </a:r>
            <a:endParaRPr lang="en-US" dirty="0"/>
          </a:p>
        </p:txBody>
      </p:sp>
      <p:pic>
        <p:nvPicPr>
          <p:cNvPr id="8" name="Picture Placeholder 7"/>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5109" b="15109"/>
          <a:stretch>
            <a:fillRect/>
          </a:stretch>
        </p:blipFill>
        <p:spPr>
          <a:xfrm>
            <a:off x="1792288" y="457200"/>
            <a:ext cx="5486400" cy="4953000"/>
          </a:xfrm>
        </p:spPr>
      </p:pic>
    </p:spTree>
    <p:extLst>
      <p:ext uri="{BB962C8B-B14F-4D97-AF65-F5344CB8AC3E}">
        <p14:creationId xmlns:p14="http://schemas.microsoft.com/office/powerpoint/2010/main" val="1264689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5105400"/>
            <a:ext cx="7696200" cy="457200"/>
          </a:xfrm>
        </p:spPr>
        <p:txBody>
          <a:bodyPr>
            <a:normAutofit/>
          </a:bodyPr>
          <a:lstStyle/>
          <a:p>
            <a:pPr algn="ctr"/>
            <a:r>
              <a:rPr lang="en-US" dirty="0" smtClean="0"/>
              <a:t> </a:t>
            </a:r>
            <a:r>
              <a:rPr lang="en-US" dirty="0"/>
              <a:t> </a:t>
            </a:r>
            <a:r>
              <a:rPr lang="en-US" dirty="0" smtClean="0"/>
              <a:t>The Beginning of the Catalogue Portion of the CLA’s 1859 Brochure</a:t>
            </a:r>
            <a:endParaRPr lang="en-US" dirty="0"/>
          </a:p>
        </p:txBody>
      </p:sp>
      <p:sp>
        <p:nvSpPr>
          <p:cNvPr id="4" name="Text Placeholder 3"/>
          <p:cNvSpPr>
            <a:spLocks noGrp="1"/>
          </p:cNvSpPr>
          <p:nvPr>
            <p:ph type="body" sz="half" idx="2"/>
          </p:nvPr>
        </p:nvSpPr>
        <p:spPr>
          <a:xfrm>
            <a:off x="762000" y="5562600"/>
            <a:ext cx="7696200" cy="1066800"/>
          </a:xfrm>
        </p:spPr>
        <p:txBody>
          <a:bodyPr>
            <a:normAutofit/>
          </a:bodyPr>
          <a:lstStyle/>
          <a:p>
            <a:r>
              <a:rPr lang="en-US" dirty="0" smtClean="0"/>
              <a:t>Shown above are the first two pages of the catalogue section of the CLA’s 1859 brochure. The catalogue listing takes up 10 pages of the brochure. The brochure also has pages with the collection broken up into the following classifications: Biography, Essays and Lectures, History, Politics, </a:t>
            </a:r>
            <a:r>
              <a:rPr lang="en-US" dirty="0"/>
              <a:t>N</a:t>
            </a:r>
            <a:r>
              <a:rPr lang="en-US" dirty="0" smtClean="0"/>
              <a:t>arratives, Periodicals, Poetry, Science and Art, Congressional Documents, Religion, Miscellaneous and Juvenile. </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3715" b="3715"/>
          <a:stretch>
            <a:fillRect/>
          </a:stretch>
        </p:blipFill>
        <p:spPr>
          <a:xfrm>
            <a:off x="1447800" y="612775"/>
            <a:ext cx="6172200" cy="4416425"/>
          </a:xfrm>
        </p:spPr>
      </p:pic>
    </p:spTree>
    <p:extLst>
      <p:ext uri="{BB962C8B-B14F-4D97-AF65-F5344CB8AC3E}">
        <p14:creationId xmlns:p14="http://schemas.microsoft.com/office/powerpoint/2010/main" val="19475687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5334000"/>
            <a:ext cx="6477000" cy="457200"/>
          </a:xfrm>
        </p:spPr>
        <p:txBody>
          <a:bodyPr>
            <a:noAutofit/>
          </a:bodyPr>
          <a:lstStyle/>
          <a:p>
            <a:pPr algn="ctr"/>
            <a:r>
              <a:rPr lang="en-US" dirty="0" smtClean="0"/>
              <a:t>Library first kept in C. H. Rogers Store on South Main Street</a:t>
            </a:r>
            <a:endParaRPr lang="en-US" dirty="0"/>
          </a:p>
        </p:txBody>
      </p:sp>
      <p:sp>
        <p:nvSpPr>
          <p:cNvPr id="4" name="Text Placeholder 3"/>
          <p:cNvSpPr>
            <a:spLocks noGrp="1"/>
          </p:cNvSpPr>
          <p:nvPr>
            <p:ph type="body" sz="half" idx="2"/>
          </p:nvPr>
        </p:nvSpPr>
        <p:spPr>
          <a:xfrm>
            <a:off x="685800" y="5791200"/>
            <a:ext cx="7772400" cy="838200"/>
          </a:xfrm>
        </p:spPr>
        <p:txBody>
          <a:bodyPr>
            <a:normAutofit/>
          </a:bodyPr>
          <a:lstStyle/>
          <a:p>
            <a:r>
              <a:rPr lang="en-US" dirty="0" smtClean="0"/>
              <a:t>In addition to what the early groups had collected In March of 1859 the CLA authorized the purchase of $280 worth of books and other content for the Library. Charles H. Rogers as the CLA Librarian offered his store on South Main Street, next to the Firehouse, as a depository for the organization’s holdings.</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644" r="5644"/>
          <a:stretch>
            <a:fillRect/>
          </a:stretch>
        </p:blipFill>
        <p:spPr>
          <a:xfrm>
            <a:off x="1792288" y="457200"/>
            <a:ext cx="5486400" cy="4876800"/>
          </a:xfrm>
        </p:spPr>
      </p:pic>
    </p:spTree>
    <p:extLst>
      <p:ext uri="{BB962C8B-B14F-4D97-AF65-F5344CB8AC3E}">
        <p14:creationId xmlns:p14="http://schemas.microsoft.com/office/powerpoint/2010/main" val="3003941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0"/>
            <a:ext cx="7086600" cy="381000"/>
          </a:xfrm>
        </p:spPr>
        <p:txBody>
          <a:bodyPr>
            <a:noAutofit/>
          </a:bodyPr>
          <a:lstStyle/>
          <a:p>
            <a:pPr algn="ctr"/>
            <a:r>
              <a:rPr lang="en-US" dirty="0" smtClean="0"/>
              <a:t> </a:t>
            </a:r>
            <a:r>
              <a:rPr lang="en-US" dirty="0"/>
              <a:t>T</a:t>
            </a:r>
            <a:r>
              <a:rPr lang="en-US" dirty="0" smtClean="0"/>
              <a:t>he Second Floor of the Firehouse was the Library’s next Home</a:t>
            </a:r>
            <a:endParaRPr lang="en-US" dirty="0"/>
          </a:p>
        </p:txBody>
      </p:sp>
      <p:sp>
        <p:nvSpPr>
          <p:cNvPr id="4" name="Text Placeholder 3"/>
          <p:cNvSpPr>
            <a:spLocks noGrp="1"/>
          </p:cNvSpPr>
          <p:nvPr>
            <p:ph type="body" sz="half" idx="2"/>
          </p:nvPr>
        </p:nvSpPr>
        <p:spPr>
          <a:xfrm>
            <a:off x="838200" y="5715000"/>
            <a:ext cx="7620000" cy="914400"/>
          </a:xfrm>
        </p:spPr>
        <p:txBody>
          <a:bodyPr>
            <a:normAutofit lnSpcReduction="10000"/>
          </a:bodyPr>
          <a:lstStyle/>
          <a:p>
            <a:r>
              <a:rPr lang="en-US" dirty="0" smtClean="0"/>
              <a:t>Sometime in early 1861 the  CLA moved to the second floor of the Firehouse, next door to Roger’s store, where it was not only able to house the CLA’s collections, but to also establish its first public Reading Room. The CLA Library occupied this space for over 20 years without being charged any rent as a public service to the town. </a:t>
            </a:r>
            <a:endParaRPr lang="en-US" dirty="0"/>
          </a:p>
        </p:txBody>
      </p:sp>
      <p:pic>
        <p:nvPicPr>
          <p:cNvPr id="6" name="Picture Placeholder 5"/>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8" r="58"/>
          <a:stretch>
            <a:fillRect/>
          </a:stretch>
        </p:blipFill>
        <p:spPr>
          <a:xfrm>
            <a:off x="1600200" y="533400"/>
            <a:ext cx="5867400" cy="4800600"/>
          </a:xfrm>
        </p:spPr>
      </p:pic>
    </p:spTree>
    <p:extLst>
      <p:ext uri="{BB962C8B-B14F-4D97-AF65-F5344CB8AC3E}">
        <p14:creationId xmlns:p14="http://schemas.microsoft.com/office/powerpoint/2010/main" val="35777616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5181600"/>
            <a:ext cx="7086600" cy="457200"/>
          </a:xfrm>
        </p:spPr>
        <p:txBody>
          <a:bodyPr>
            <a:normAutofit/>
          </a:bodyPr>
          <a:lstStyle/>
          <a:p>
            <a:pPr algn="ctr"/>
            <a:r>
              <a:rPr lang="en-US" dirty="0" smtClean="0"/>
              <a:t>CLA Reading Room in the Worthington Block on Merchants’ Row</a:t>
            </a:r>
            <a:endParaRPr lang="en-US" dirty="0"/>
          </a:p>
        </p:txBody>
      </p:sp>
      <p:sp>
        <p:nvSpPr>
          <p:cNvPr id="4" name="Text Placeholder 3"/>
          <p:cNvSpPr>
            <a:spLocks noGrp="1"/>
          </p:cNvSpPr>
          <p:nvPr>
            <p:ph type="body" sz="half" idx="2"/>
          </p:nvPr>
        </p:nvSpPr>
        <p:spPr>
          <a:xfrm>
            <a:off x="914400" y="5715000"/>
            <a:ext cx="7543800" cy="914400"/>
          </a:xfrm>
        </p:spPr>
        <p:txBody>
          <a:bodyPr>
            <a:normAutofit lnSpcReduction="10000"/>
          </a:bodyPr>
          <a:lstStyle/>
          <a:p>
            <a:r>
              <a:rPr lang="en-US" dirty="0" smtClean="0"/>
              <a:t>In 1879 the Connecticut General Assembly granted the CLA a Charter of  Incorporation thus making it a legal entity. In  1884 the CLA started moving its collections and operation to the second floor of the Worthington Block on Merchants’ Row, which was finally opened to the public in April of 1866. As </a:t>
            </a:r>
            <a:r>
              <a:rPr lang="en-US" dirty="0"/>
              <a:t>can be seen in </a:t>
            </a:r>
            <a:r>
              <a:rPr lang="en-US" dirty="0" smtClean="0"/>
              <a:t>this and the next slide </a:t>
            </a:r>
            <a:r>
              <a:rPr lang="en-US" dirty="0"/>
              <a:t>the collections of the CLA by the late 1880’s  were quite </a:t>
            </a:r>
            <a:r>
              <a:rPr lang="en-US" dirty="0" smtClean="0"/>
              <a:t>large.</a:t>
            </a:r>
            <a:endParaRPr lang="en-US" dirty="0"/>
          </a:p>
        </p:txBody>
      </p:sp>
      <p:pic>
        <p:nvPicPr>
          <p:cNvPr id="3" name="Picture Placeholder 2"/>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898" b="898"/>
          <a:stretch>
            <a:fillRect/>
          </a:stretch>
        </p:blipFill>
        <p:spPr>
          <a:xfrm>
            <a:off x="1371600" y="762000"/>
            <a:ext cx="6019800" cy="4568825"/>
          </a:xfrm>
        </p:spPr>
      </p:pic>
    </p:spTree>
    <p:extLst>
      <p:ext uri="{BB962C8B-B14F-4D97-AF65-F5344CB8AC3E}">
        <p14:creationId xmlns:p14="http://schemas.microsoft.com/office/powerpoint/2010/main" val="1998937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029200"/>
            <a:ext cx="6629400" cy="457200"/>
          </a:xfrm>
        </p:spPr>
        <p:txBody>
          <a:bodyPr>
            <a:normAutofit/>
          </a:bodyPr>
          <a:lstStyle/>
          <a:p>
            <a:pPr algn="ctr"/>
            <a:r>
              <a:rPr lang="en-US" dirty="0" smtClean="0"/>
              <a:t>The CLA Annex in the Worthington Block on Merchants’ Row</a:t>
            </a:r>
            <a:endParaRPr lang="en-US" dirty="0"/>
          </a:p>
        </p:txBody>
      </p:sp>
      <p:sp>
        <p:nvSpPr>
          <p:cNvPr id="4" name="Text Placeholder 3"/>
          <p:cNvSpPr>
            <a:spLocks noGrp="1"/>
          </p:cNvSpPr>
          <p:nvPr>
            <p:ph type="body" sz="half" idx="2"/>
          </p:nvPr>
        </p:nvSpPr>
        <p:spPr>
          <a:xfrm>
            <a:off x="990600" y="5410200"/>
            <a:ext cx="7391400" cy="1219200"/>
          </a:xfrm>
        </p:spPr>
        <p:txBody>
          <a:bodyPr>
            <a:normAutofit/>
          </a:bodyPr>
          <a:lstStyle/>
          <a:p>
            <a:r>
              <a:rPr lang="en-US" dirty="0" smtClean="0"/>
              <a:t>The above photograph shows the CLA Annex room on the second floor of the Worthington Block on Merchants’ Row. Unfortunately the Merchants’ Row fire of June 1890 completely destroyed the CLA’s entire collection, except for what was out in circulation. Fortunately the association had insurance and investments such that </a:t>
            </a:r>
            <a:r>
              <a:rPr lang="en-US" dirty="0"/>
              <a:t>o</a:t>
            </a:r>
            <a:r>
              <a:rPr lang="en-US" dirty="0" smtClean="0"/>
              <a:t>nce the Worthington Block was rebuilt the  CLA was able to move back in and by 1893 had built its new collection back to more than </a:t>
            </a:r>
            <a:r>
              <a:rPr lang="en-US" dirty="0"/>
              <a:t>2</a:t>
            </a:r>
            <a:r>
              <a:rPr lang="en-US" dirty="0" smtClean="0"/>
              <a:t>,000 bound volumes.</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2526" r="2526"/>
          <a:stretch>
            <a:fillRect/>
          </a:stretch>
        </p:blipFill>
        <p:spPr>
          <a:xfrm>
            <a:off x="1828800" y="609600"/>
            <a:ext cx="5791200" cy="4416425"/>
          </a:xfrm>
        </p:spPr>
      </p:pic>
    </p:spTree>
    <p:extLst>
      <p:ext uri="{BB962C8B-B14F-4D97-AF65-F5344CB8AC3E}">
        <p14:creationId xmlns:p14="http://schemas.microsoft.com/office/powerpoint/2010/main" val="13745375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5029200"/>
            <a:ext cx="6553200" cy="457200"/>
          </a:xfrm>
        </p:spPr>
        <p:txBody>
          <a:bodyPr>
            <a:normAutofit/>
          </a:bodyPr>
          <a:lstStyle/>
          <a:p>
            <a:pPr algn="ctr"/>
            <a:r>
              <a:rPr lang="en-US" dirty="0" smtClean="0"/>
              <a:t>Cragin House on Linwood Avenue in Background,  c 1890</a:t>
            </a:r>
            <a:endParaRPr lang="en-US" dirty="0"/>
          </a:p>
        </p:txBody>
      </p:sp>
      <p:sp>
        <p:nvSpPr>
          <p:cNvPr id="4" name="Text Placeholder 3"/>
          <p:cNvSpPr>
            <a:spLocks noGrp="1"/>
          </p:cNvSpPr>
          <p:nvPr>
            <p:ph type="body" sz="half" idx="2"/>
          </p:nvPr>
        </p:nvSpPr>
        <p:spPr>
          <a:xfrm>
            <a:off x="914400" y="5486400"/>
            <a:ext cx="7543800" cy="1143000"/>
          </a:xfrm>
        </p:spPr>
        <p:txBody>
          <a:bodyPr>
            <a:normAutofit lnSpcReduction="10000"/>
          </a:bodyPr>
          <a:lstStyle/>
          <a:p>
            <a:r>
              <a:rPr lang="en-US" dirty="0" smtClean="0"/>
              <a:t>The above photograph with the Cragin House on Linwood Avenue visible in the background is the best image of the house known to exist. This was the house that Edwin B. Cragin grew up in. By 1898 Cragin was a successful doctor in New York City and the house was occupied by his widowed mother, Ardelia. In May of that year the last of the big Merchants’ Row fire also destroyed this house. Mrs. Cragin then moved to </a:t>
            </a:r>
            <a:r>
              <a:rPr lang="en-US" dirty="0"/>
              <a:t>a</a:t>
            </a:r>
            <a:r>
              <a:rPr lang="en-US" dirty="0" smtClean="0"/>
              <a:t> house on Hayward Avenue and the Linwood site was cleared and left empty.</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10576" b="10576"/>
          <a:stretch>
            <a:fillRect/>
          </a:stretch>
        </p:blipFill>
        <p:spPr>
          <a:xfrm>
            <a:off x="1600200" y="457200"/>
            <a:ext cx="5867400" cy="4648200"/>
          </a:xfrm>
        </p:spPr>
      </p:pic>
    </p:spTree>
    <p:extLst>
      <p:ext uri="{BB962C8B-B14F-4D97-AF65-F5344CB8AC3E}">
        <p14:creationId xmlns:p14="http://schemas.microsoft.com/office/powerpoint/2010/main" val="6340918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2288" y="5181600"/>
            <a:ext cx="5486400" cy="381000"/>
          </a:xfrm>
        </p:spPr>
        <p:txBody>
          <a:bodyPr>
            <a:normAutofit fontScale="90000"/>
          </a:bodyPr>
          <a:lstStyle/>
          <a:p>
            <a:pPr algn="ctr"/>
            <a:r>
              <a:rPr lang="en-US" dirty="0" smtClean="0"/>
              <a:t>Cragin Memorial Library on Linwood Avenue in 1905</a:t>
            </a:r>
            <a:endParaRPr lang="en-US" dirty="0"/>
          </a:p>
        </p:txBody>
      </p:sp>
      <p:sp>
        <p:nvSpPr>
          <p:cNvPr id="4" name="Text Placeholder 3"/>
          <p:cNvSpPr>
            <a:spLocks noGrp="1"/>
          </p:cNvSpPr>
          <p:nvPr>
            <p:ph type="body" sz="half" idx="2"/>
          </p:nvPr>
        </p:nvSpPr>
        <p:spPr>
          <a:xfrm>
            <a:off x="381000" y="5486400"/>
            <a:ext cx="8458200" cy="1219200"/>
          </a:xfrm>
        </p:spPr>
        <p:txBody>
          <a:bodyPr>
            <a:normAutofit/>
          </a:bodyPr>
          <a:lstStyle/>
          <a:p>
            <a:r>
              <a:rPr lang="en-US" dirty="0" smtClean="0"/>
              <a:t>In 1903 Dr. Edwin B. Cragin announced that he was donating the Linwood Avenue site and $30,000 for the building, furnishing and stocking of a public library for the town of Colchester. The library was dedicated on July 5, 1905 and was named the Cragin Memorial Library in honor of Dr. Cragin’s late father Edwin T. Cragin. </a:t>
            </a:r>
            <a:r>
              <a:rPr lang="en-US" dirty="0"/>
              <a:t>T</a:t>
            </a:r>
            <a:r>
              <a:rPr lang="en-US" dirty="0" smtClean="0"/>
              <a:t>he CLA donated its collection of about 3,000 books to the 5,000 that Cragin Memorial library had purchased by the time it opened and the CLA continued to raise money for and advise the library until they disbanded in 1923. </a:t>
            </a:r>
            <a:endParaRPr lang="en-US" dirty="0"/>
          </a:p>
        </p:txBody>
      </p:sp>
      <p:pic>
        <p:nvPicPr>
          <p:cNvPr id="7" name="Picture Placeholder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5091" r="5091"/>
          <a:stretch>
            <a:fillRect/>
          </a:stretch>
        </p:blipFill>
        <p:spPr>
          <a:xfrm>
            <a:off x="1524000" y="612775"/>
            <a:ext cx="6172200" cy="4568825"/>
          </a:xfrm>
        </p:spPr>
      </p:pic>
    </p:spTree>
    <p:extLst>
      <p:ext uri="{BB962C8B-B14F-4D97-AF65-F5344CB8AC3E}">
        <p14:creationId xmlns:p14="http://schemas.microsoft.com/office/powerpoint/2010/main" val="3926090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6644</TotalTime>
  <Words>880</Words>
  <Application>Microsoft Office PowerPoint</Application>
  <PresentationFormat>On-screen Show (4:3)</PresentationFormat>
  <Paragraphs>24</Paragraphs>
  <Slides>12</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12</vt:i4>
      </vt:variant>
    </vt:vector>
  </HeadingPairs>
  <TitlesOfParts>
    <vt:vector size="14" baseType="lpstr">
      <vt:lpstr>Office Theme</vt:lpstr>
      <vt:lpstr>Acrobat Document</vt:lpstr>
      <vt:lpstr>The Colchester Library Association and it’s  Successor the Cragin Memorial Library    Gary A. Walter Colchester Historical Society</vt:lpstr>
      <vt:lpstr> Cover of 1859 Colchester Library Association (CLA) Brochure</vt:lpstr>
      <vt:lpstr>  The Beginning of the Catalogue Portion of the CLA’s 1859 Brochure</vt:lpstr>
      <vt:lpstr>Library first kept in C. H. Rogers Store on South Main Street</vt:lpstr>
      <vt:lpstr> The Second Floor of the Firehouse was the Library’s next Home</vt:lpstr>
      <vt:lpstr>CLA Reading Room in the Worthington Block on Merchants’ Row</vt:lpstr>
      <vt:lpstr>The CLA Annex in the Worthington Block on Merchants’ Row</vt:lpstr>
      <vt:lpstr>Cragin House on Linwood Avenue in Background,  c 1890</vt:lpstr>
      <vt:lpstr>Cragin Memorial Library on Linwood Avenue in 1905</vt:lpstr>
      <vt:lpstr>Cragin Memorial Library Interior, c 1940’s </vt:lpstr>
      <vt:lpstr>Questions or Comments</vt:lpstr>
      <vt:lpstr>Colchester Book  Cover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Colchester Burying Ground - Combing History and Art</dc:title>
  <dc:creator>Windows User</dc:creator>
  <cp:lastModifiedBy>Windows User</cp:lastModifiedBy>
  <cp:revision>247</cp:revision>
  <dcterms:created xsi:type="dcterms:W3CDTF">2020-08-10T15:36:05Z</dcterms:created>
  <dcterms:modified xsi:type="dcterms:W3CDTF">2021-04-06T09:51:56Z</dcterms:modified>
</cp:coreProperties>
</file>