
<file path=[Content_Types].xml><?xml version="1.0" encoding="utf-8"?>
<Types xmlns="http://schemas.openxmlformats.org/package/2006/content-types">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4" r:id="rId8"/>
    <p:sldId id="261" r:id="rId9"/>
    <p:sldId id="263" r:id="rId10"/>
    <p:sldId id="266" r:id="rId11"/>
    <p:sldId id="274" r:id="rId12"/>
    <p:sldId id="273"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102" y="-426"/>
      </p:cViewPr>
      <p:guideLst>
        <p:guide orient="horz" pos="2160"/>
        <p:guide pos="2880"/>
      </p:guideLst>
    </p:cSldViewPr>
  </p:slideViewPr>
  <p:outlineViewPr>
    <p:cViewPr>
      <p:scale>
        <a:sx n="33" d="100"/>
        <a:sy n="33" d="100"/>
      </p:scale>
      <p:origin x="0" y="107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CC6B50-EAC3-4D87-A8C6-538090889D5B}" type="datetimeFigureOut">
              <a:rPr lang="en-US" smtClean="0"/>
              <a:t>4/6/2021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D03AA8-E156-4954-B716-EFC2DBCAC6A4}" type="slidenum">
              <a:rPr lang="en-US" smtClean="0"/>
              <a:t>‹#›</a:t>
            </a:fld>
            <a:endParaRPr lang="en-US" dirty="0"/>
          </a:p>
        </p:txBody>
      </p:sp>
    </p:spTree>
    <p:extLst>
      <p:ext uri="{BB962C8B-B14F-4D97-AF65-F5344CB8AC3E}">
        <p14:creationId xmlns:p14="http://schemas.microsoft.com/office/powerpoint/2010/main" val="770428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CC6B50-EAC3-4D87-A8C6-538090889D5B}" type="datetimeFigureOut">
              <a:rPr lang="en-US" smtClean="0"/>
              <a:t>4/6/2021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D03AA8-E156-4954-B716-EFC2DBCAC6A4}" type="slidenum">
              <a:rPr lang="en-US" smtClean="0"/>
              <a:t>‹#›</a:t>
            </a:fld>
            <a:endParaRPr lang="en-US" dirty="0"/>
          </a:p>
        </p:txBody>
      </p:sp>
    </p:spTree>
    <p:extLst>
      <p:ext uri="{BB962C8B-B14F-4D97-AF65-F5344CB8AC3E}">
        <p14:creationId xmlns:p14="http://schemas.microsoft.com/office/powerpoint/2010/main" val="2104593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CC6B50-EAC3-4D87-A8C6-538090889D5B}" type="datetimeFigureOut">
              <a:rPr lang="en-US" smtClean="0"/>
              <a:t>4/6/2021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D03AA8-E156-4954-B716-EFC2DBCAC6A4}" type="slidenum">
              <a:rPr lang="en-US" smtClean="0"/>
              <a:t>‹#›</a:t>
            </a:fld>
            <a:endParaRPr lang="en-US" dirty="0"/>
          </a:p>
        </p:txBody>
      </p:sp>
    </p:spTree>
    <p:extLst>
      <p:ext uri="{BB962C8B-B14F-4D97-AF65-F5344CB8AC3E}">
        <p14:creationId xmlns:p14="http://schemas.microsoft.com/office/powerpoint/2010/main" val="1953048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CC6B50-EAC3-4D87-A8C6-538090889D5B}" type="datetimeFigureOut">
              <a:rPr lang="en-US" smtClean="0"/>
              <a:t>4/6/2021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D03AA8-E156-4954-B716-EFC2DBCAC6A4}" type="slidenum">
              <a:rPr lang="en-US" smtClean="0"/>
              <a:t>‹#›</a:t>
            </a:fld>
            <a:endParaRPr lang="en-US" dirty="0"/>
          </a:p>
        </p:txBody>
      </p:sp>
    </p:spTree>
    <p:extLst>
      <p:ext uri="{BB962C8B-B14F-4D97-AF65-F5344CB8AC3E}">
        <p14:creationId xmlns:p14="http://schemas.microsoft.com/office/powerpoint/2010/main" val="2901114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CC6B50-EAC3-4D87-A8C6-538090889D5B}" type="datetimeFigureOut">
              <a:rPr lang="en-US" smtClean="0"/>
              <a:t>4/6/2021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D03AA8-E156-4954-B716-EFC2DBCAC6A4}" type="slidenum">
              <a:rPr lang="en-US" smtClean="0"/>
              <a:t>‹#›</a:t>
            </a:fld>
            <a:endParaRPr lang="en-US" dirty="0"/>
          </a:p>
        </p:txBody>
      </p:sp>
    </p:spTree>
    <p:extLst>
      <p:ext uri="{BB962C8B-B14F-4D97-AF65-F5344CB8AC3E}">
        <p14:creationId xmlns:p14="http://schemas.microsoft.com/office/powerpoint/2010/main" val="2989640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CC6B50-EAC3-4D87-A8C6-538090889D5B}" type="datetimeFigureOut">
              <a:rPr lang="en-US" smtClean="0"/>
              <a:t>4/6/2021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D03AA8-E156-4954-B716-EFC2DBCAC6A4}" type="slidenum">
              <a:rPr lang="en-US" smtClean="0"/>
              <a:t>‹#›</a:t>
            </a:fld>
            <a:endParaRPr lang="en-US" dirty="0"/>
          </a:p>
        </p:txBody>
      </p:sp>
    </p:spTree>
    <p:extLst>
      <p:ext uri="{BB962C8B-B14F-4D97-AF65-F5344CB8AC3E}">
        <p14:creationId xmlns:p14="http://schemas.microsoft.com/office/powerpoint/2010/main" val="2783262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CC6B50-EAC3-4D87-A8C6-538090889D5B}" type="datetimeFigureOut">
              <a:rPr lang="en-US" smtClean="0"/>
              <a:t>4/6/2021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AD03AA8-E156-4954-B716-EFC2DBCAC6A4}" type="slidenum">
              <a:rPr lang="en-US" smtClean="0"/>
              <a:t>‹#›</a:t>
            </a:fld>
            <a:endParaRPr lang="en-US" dirty="0"/>
          </a:p>
        </p:txBody>
      </p:sp>
    </p:spTree>
    <p:extLst>
      <p:ext uri="{BB962C8B-B14F-4D97-AF65-F5344CB8AC3E}">
        <p14:creationId xmlns:p14="http://schemas.microsoft.com/office/powerpoint/2010/main" val="323754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CC6B50-EAC3-4D87-A8C6-538090889D5B}" type="datetimeFigureOut">
              <a:rPr lang="en-US" smtClean="0"/>
              <a:t>4/6/2021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AD03AA8-E156-4954-B716-EFC2DBCAC6A4}" type="slidenum">
              <a:rPr lang="en-US" smtClean="0"/>
              <a:t>‹#›</a:t>
            </a:fld>
            <a:endParaRPr lang="en-US" dirty="0"/>
          </a:p>
        </p:txBody>
      </p:sp>
    </p:spTree>
    <p:extLst>
      <p:ext uri="{BB962C8B-B14F-4D97-AF65-F5344CB8AC3E}">
        <p14:creationId xmlns:p14="http://schemas.microsoft.com/office/powerpoint/2010/main" val="2451598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CC6B50-EAC3-4D87-A8C6-538090889D5B}" type="datetimeFigureOut">
              <a:rPr lang="en-US" smtClean="0"/>
              <a:t>4/6/2021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AD03AA8-E156-4954-B716-EFC2DBCAC6A4}" type="slidenum">
              <a:rPr lang="en-US" smtClean="0"/>
              <a:t>‹#›</a:t>
            </a:fld>
            <a:endParaRPr lang="en-US" dirty="0"/>
          </a:p>
        </p:txBody>
      </p:sp>
    </p:spTree>
    <p:extLst>
      <p:ext uri="{BB962C8B-B14F-4D97-AF65-F5344CB8AC3E}">
        <p14:creationId xmlns:p14="http://schemas.microsoft.com/office/powerpoint/2010/main" val="1546561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CC6B50-EAC3-4D87-A8C6-538090889D5B}" type="datetimeFigureOut">
              <a:rPr lang="en-US" smtClean="0"/>
              <a:t>4/6/2021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D03AA8-E156-4954-B716-EFC2DBCAC6A4}" type="slidenum">
              <a:rPr lang="en-US" smtClean="0"/>
              <a:t>‹#›</a:t>
            </a:fld>
            <a:endParaRPr lang="en-US" dirty="0"/>
          </a:p>
        </p:txBody>
      </p:sp>
    </p:spTree>
    <p:extLst>
      <p:ext uri="{BB962C8B-B14F-4D97-AF65-F5344CB8AC3E}">
        <p14:creationId xmlns:p14="http://schemas.microsoft.com/office/powerpoint/2010/main" val="229503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CC6B50-EAC3-4D87-A8C6-538090889D5B}" type="datetimeFigureOut">
              <a:rPr lang="en-US" smtClean="0"/>
              <a:t>4/6/2021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D03AA8-E156-4954-B716-EFC2DBCAC6A4}" type="slidenum">
              <a:rPr lang="en-US" smtClean="0"/>
              <a:t>‹#›</a:t>
            </a:fld>
            <a:endParaRPr lang="en-US" dirty="0"/>
          </a:p>
        </p:txBody>
      </p:sp>
    </p:spTree>
    <p:extLst>
      <p:ext uri="{BB962C8B-B14F-4D97-AF65-F5344CB8AC3E}">
        <p14:creationId xmlns:p14="http://schemas.microsoft.com/office/powerpoint/2010/main" val="1191866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CC6B50-EAC3-4D87-A8C6-538090889D5B}" type="datetimeFigureOut">
              <a:rPr lang="en-US" smtClean="0"/>
              <a:t>4/6/2021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D03AA8-E156-4954-B716-EFC2DBCAC6A4}" type="slidenum">
              <a:rPr lang="en-US" smtClean="0"/>
              <a:t>‹#›</a:t>
            </a:fld>
            <a:endParaRPr lang="en-US" dirty="0"/>
          </a:p>
        </p:txBody>
      </p:sp>
    </p:spTree>
    <p:extLst>
      <p:ext uri="{BB962C8B-B14F-4D97-AF65-F5344CB8AC3E}">
        <p14:creationId xmlns:p14="http://schemas.microsoft.com/office/powerpoint/2010/main" val="1235535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9.xml"/><Relationship Id="rId1" Type="http://schemas.openxmlformats.org/officeDocument/2006/relationships/vmlDrawing" Target="../drawings/vmlDrawing1.vml"/><Relationship Id="rId4" Type="http://schemas.openxmlformats.org/officeDocument/2006/relationships/image" Target="../media/image11.emf"/></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0"/>
            <a:ext cx="7772400" cy="2057400"/>
          </a:xfrm>
        </p:spPr>
        <p:txBody>
          <a:bodyPr>
            <a:noAutofit/>
          </a:bodyPr>
          <a:lstStyle/>
          <a:p>
            <a:r>
              <a:rPr lang="en-US" sz="2800" b="1" dirty="0" smtClean="0"/>
              <a:t>“The Catskills of Connecticut”- The Jewish</a:t>
            </a:r>
            <a:br>
              <a:rPr lang="en-US" sz="2800" b="1" dirty="0" smtClean="0"/>
            </a:br>
            <a:r>
              <a:rPr lang="en-US" sz="2800" b="1" dirty="0" smtClean="0"/>
              <a:t>Hotel and Resort Business in Colchester</a:t>
            </a:r>
            <a:br>
              <a:rPr lang="en-US" sz="2800" b="1" dirty="0" smtClean="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smtClean="0"/>
              <a:t/>
            </a:r>
            <a:br>
              <a:rPr lang="en-US" sz="2800" b="1" dirty="0" smtClean="0"/>
            </a:br>
            <a:r>
              <a:rPr lang="en-US" sz="2800" b="1" dirty="0" smtClean="0"/>
              <a:t>Gary A. Walter</a:t>
            </a:r>
            <a:br>
              <a:rPr lang="en-US" sz="2800" b="1" dirty="0" smtClean="0"/>
            </a:br>
            <a:r>
              <a:rPr lang="en-US" sz="2800" b="1" dirty="0" smtClean="0"/>
              <a:t>Colchester Historical Society</a:t>
            </a:r>
            <a:endParaRPr lang="en-US" sz="2800" b="1" dirty="0"/>
          </a:p>
        </p:txBody>
      </p:sp>
      <p:sp>
        <p:nvSpPr>
          <p:cNvPr id="3" name="Subtitle 2"/>
          <p:cNvSpPr>
            <a:spLocks noGrp="1"/>
          </p:cNvSpPr>
          <p:nvPr>
            <p:ph type="subTitle" idx="1"/>
          </p:nvPr>
        </p:nvSpPr>
        <p:spPr>
          <a:xfrm>
            <a:off x="1371600" y="3962400"/>
            <a:ext cx="6400800" cy="1676400"/>
          </a:xfrm>
        </p:spPr>
        <p:txBody>
          <a:bodyPr>
            <a:normAutofit/>
          </a:bodyPr>
          <a:lstStyle/>
          <a:p>
            <a:endParaRPr lang="en-US" sz="2400" dirty="0" smtClean="0"/>
          </a:p>
          <a:p>
            <a:endParaRPr lang="en-US" sz="2400" dirty="0"/>
          </a:p>
          <a:p>
            <a:r>
              <a:rPr lang="en-US" sz="2400" b="1" dirty="0" smtClean="0">
                <a:solidFill>
                  <a:schemeClr val="tx1"/>
                </a:solidFill>
              </a:rPr>
              <a:t>March 2021</a:t>
            </a:r>
            <a:endParaRPr lang="en-US" sz="2400" b="1" dirty="0" smtClean="0">
              <a:solidFill>
                <a:schemeClr val="tx1"/>
              </a:solidFill>
            </a:endParaRPr>
          </a:p>
        </p:txBody>
      </p:sp>
    </p:spTree>
    <p:extLst>
      <p:ext uri="{BB962C8B-B14F-4D97-AF65-F5344CB8AC3E}">
        <p14:creationId xmlns:p14="http://schemas.microsoft.com/office/powerpoint/2010/main" val="4183567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953000"/>
            <a:ext cx="7010400" cy="457200"/>
          </a:xfrm>
        </p:spPr>
        <p:txBody>
          <a:bodyPr>
            <a:normAutofit/>
          </a:bodyPr>
          <a:lstStyle/>
          <a:p>
            <a:pPr algn="ctr"/>
            <a:r>
              <a:rPr lang="en-US" dirty="0" smtClean="0"/>
              <a:t>Pleasant River House on Norwich Avenue</a:t>
            </a:r>
            <a:endParaRPr lang="en-US" dirty="0"/>
          </a:p>
        </p:txBody>
      </p:sp>
      <p:sp>
        <p:nvSpPr>
          <p:cNvPr id="4" name="Text Placeholder 3"/>
          <p:cNvSpPr>
            <a:spLocks noGrp="1"/>
          </p:cNvSpPr>
          <p:nvPr>
            <p:ph type="body" sz="half" idx="2"/>
          </p:nvPr>
        </p:nvSpPr>
        <p:spPr>
          <a:xfrm>
            <a:off x="762000" y="5410200"/>
            <a:ext cx="7696200" cy="1219200"/>
          </a:xfrm>
        </p:spPr>
        <p:txBody>
          <a:bodyPr>
            <a:normAutofit/>
          </a:bodyPr>
          <a:lstStyle/>
          <a:p>
            <a:r>
              <a:rPr lang="en-US" dirty="0" smtClean="0"/>
              <a:t>This photograph shows another example of a Hotel / Resort from Colchester’s “Catskills of Connecticut” era in the first half of the 20</a:t>
            </a:r>
            <a:r>
              <a:rPr lang="en-US" baseline="30000" dirty="0" smtClean="0"/>
              <a:t>th</a:t>
            </a:r>
            <a:r>
              <a:rPr lang="en-US" dirty="0" smtClean="0"/>
              <a:t> century. There are yet other such examples that I don’t have the time or space to show, such as, Grief’s Hotel also on Norwich Avenue and Sultan’s Hilltop House on Windham Avenue. I would be remiss if I didn’t mention that Moodus also had a large Jewish resort business and is considered part of the “Catskills of Connecticut” area.</a:t>
            </a:r>
            <a:endParaRPr lang="en-US" dirty="0"/>
          </a:p>
        </p:txBody>
      </p:sp>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6977" r="6977"/>
          <a:stretch>
            <a:fillRect/>
          </a:stretch>
        </p:blipFill>
        <p:spPr>
          <a:xfrm>
            <a:off x="1600200" y="612773"/>
            <a:ext cx="5943599" cy="4457699"/>
          </a:xfrm>
        </p:spPr>
      </p:pic>
    </p:spTree>
    <p:extLst>
      <p:ext uri="{BB962C8B-B14F-4D97-AF65-F5344CB8AC3E}">
        <p14:creationId xmlns:p14="http://schemas.microsoft.com/office/powerpoint/2010/main" val="1909227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685800"/>
          </a:xfrm>
        </p:spPr>
        <p:txBody>
          <a:bodyPr>
            <a:normAutofit/>
          </a:bodyPr>
          <a:lstStyle/>
          <a:p>
            <a:pPr algn="ctr"/>
            <a:r>
              <a:rPr lang="en-US" sz="3200" dirty="0" smtClean="0"/>
              <a:t>Questions or Comments</a:t>
            </a:r>
            <a:endParaRPr lang="en-US" sz="3200"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5715000"/>
            <a:ext cx="5486400" cy="457200"/>
          </a:xfrm>
        </p:spPr>
        <p:txBody>
          <a:bodyPr/>
          <a:lstStyle/>
          <a:p>
            <a:endParaRPr lang="en-US" dirty="0"/>
          </a:p>
        </p:txBody>
      </p:sp>
      <p:pic>
        <p:nvPicPr>
          <p:cNvPr id="17411" name="Picture 3" descr="C:\Users\chs\Documents\Arcada Publishing - Colchester Photo History Book\Colchester Book Images for submission\1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0045" y="2154918"/>
            <a:ext cx="77724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795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5029200"/>
            <a:ext cx="5486400" cy="457200"/>
          </a:xfrm>
        </p:spPr>
        <p:txBody>
          <a:bodyPr/>
          <a:lstStyle/>
          <a:p>
            <a:pPr algn="ctr"/>
            <a:r>
              <a:rPr lang="en-US" dirty="0" smtClean="0"/>
              <a:t>Colchester Book  Cover</a:t>
            </a:r>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066800" y="5486400"/>
            <a:ext cx="7010400" cy="1033462"/>
          </a:xfrm>
        </p:spPr>
        <p:txBody>
          <a:bodyPr>
            <a:normAutofit/>
          </a:bodyPr>
          <a:lstStyle/>
          <a:p>
            <a:r>
              <a:rPr lang="en-US" dirty="0" smtClean="0"/>
              <a:t>Arcadia Publishing’s Images of America book series “Colchester” book written by me on behalf of the Colchester Historical Society was published on January 11, 2021. It is available through Amazon, Barnes and Noble and other book outlets as well as at the Colchester History Museum. Please note that all royalties from the sale of the book go to the historical society. </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88045353"/>
              </p:ext>
            </p:extLst>
          </p:nvPr>
        </p:nvGraphicFramePr>
        <p:xfrm>
          <a:off x="1308735" y="533400"/>
          <a:ext cx="6350318" cy="4495800"/>
        </p:xfrm>
        <a:graphic>
          <a:graphicData uri="http://schemas.openxmlformats.org/presentationml/2006/ole">
            <mc:AlternateContent xmlns:mc="http://schemas.openxmlformats.org/markup-compatibility/2006">
              <mc:Choice xmlns:v="urn:schemas-microsoft-com:vml" Requires="v">
                <p:oleObj spid="_x0000_s16469" name="Acrobat Document" r:id="rId3" imgW="9524865" imgH="6743700" progId="AcroExch.Document.7">
                  <p:embed/>
                </p:oleObj>
              </mc:Choice>
              <mc:Fallback>
                <p:oleObj name="Acrobat Document" r:id="rId3" imgW="9524865" imgH="6743700" progId="AcroExch.Document.7">
                  <p:embed/>
                  <p:pic>
                    <p:nvPicPr>
                      <p:cNvPr id="0" name=""/>
                      <p:cNvPicPr/>
                      <p:nvPr/>
                    </p:nvPicPr>
                    <p:blipFill>
                      <a:blip r:embed="rId4"/>
                      <a:stretch>
                        <a:fillRect/>
                      </a:stretch>
                    </p:blipFill>
                    <p:spPr>
                      <a:xfrm>
                        <a:off x="1308735" y="533400"/>
                        <a:ext cx="6350318" cy="4495800"/>
                      </a:xfrm>
                      <a:prstGeom prst="rect">
                        <a:avLst/>
                      </a:prstGeom>
                    </p:spPr>
                  </p:pic>
                </p:oleObj>
              </mc:Fallback>
            </mc:AlternateContent>
          </a:graphicData>
        </a:graphic>
      </p:graphicFrame>
    </p:spTree>
    <p:extLst>
      <p:ext uri="{BB962C8B-B14F-4D97-AF65-F5344CB8AC3E}">
        <p14:creationId xmlns:p14="http://schemas.microsoft.com/office/powerpoint/2010/main" val="1142555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81600"/>
            <a:ext cx="7315200" cy="457200"/>
          </a:xfrm>
        </p:spPr>
        <p:txBody>
          <a:bodyPr>
            <a:noAutofit/>
          </a:bodyPr>
          <a:lstStyle/>
          <a:p>
            <a:pPr algn="ctr"/>
            <a:r>
              <a:rPr lang="en-US" dirty="0" smtClean="0"/>
              <a:t>View of Hayward Rubber Company Complex from Lebanon Avenue</a:t>
            </a:r>
            <a:endParaRPr lang="en-US" dirty="0"/>
          </a:p>
        </p:txBody>
      </p:sp>
      <p:sp>
        <p:nvSpPr>
          <p:cNvPr id="4" name="Text Placeholder 3"/>
          <p:cNvSpPr>
            <a:spLocks noGrp="1"/>
          </p:cNvSpPr>
          <p:nvPr>
            <p:ph type="body" sz="half" idx="2"/>
          </p:nvPr>
        </p:nvSpPr>
        <p:spPr>
          <a:xfrm>
            <a:off x="1066800" y="5638800"/>
            <a:ext cx="7086600" cy="881062"/>
          </a:xfrm>
        </p:spPr>
        <p:txBody>
          <a:bodyPr>
            <a:normAutofit lnSpcReduction="10000"/>
          </a:bodyPr>
          <a:lstStyle/>
          <a:p>
            <a:r>
              <a:rPr lang="en-US" dirty="0" smtClean="0"/>
              <a:t>Colchester has experienced several cycles of boom and bust. </a:t>
            </a:r>
            <a:r>
              <a:rPr lang="en-US" dirty="0"/>
              <a:t>T</a:t>
            </a:r>
            <a:r>
              <a:rPr lang="en-US" dirty="0" smtClean="0"/>
              <a:t>he biggest boom was probably when the Hayward Rubber Company factory opened in 1848. </a:t>
            </a:r>
            <a:r>
              <a:rPr lang="en-US" dirty="0"/>
              <a:t>T</a:t>
            </a:r>
            <a:r>
              <a:rPr lang="en-US" dirty="0" smtClean="0"/>
              <a:t>he factory typically employed between 600 and 1000 people who along with the factory itself provided a reliable customer base for local farms and businesses. </a:t>
            </a:r>
            <a:endParaRPr lang="en-US" dirty="0"/>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1751" r="11751"/>
          <a:stretch>
            <a:fillRect/>
          </a:stretch>
        </p:blipFill>
        <p:spPr>
          <a:xfrm>
            <a:off x="1524001" y="612774"/>
            <a:ext cx="6055254" cy="4541440"/>
          </a:xfrm>
        </p:spPr>
      </p:pic>
    </p:spTree>
    <p:extLst>
      <p:ext uri="{BB962C8B-B14F-4D97-AF65-F5344CB8AC3E}">
        <p14:creationId xmlns:p14="http://schemas.microsoft.com/office/powerpoint/2010/main" val="1264689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5181600"/>
            <a:ext cx="6477000" cy="381000"/>
          </a:xfrm>
        </p:spPr>
        <p:txBody>
          <a:bodyPr>
            <a:noAutofit/>
          </a:bodyPr>
          <a:lstStyle/>
          <a:p>
            <a:pPr algn="ctr"/>
            <a:r>
              <a:rPr lang="en-US" dirty="0" smtClean="0"/>
              <a:t>View of Colchester Rubber Company Ruins after 1908 Fire</a:t>
            </a:r>
            <a:endParaRPr lang="en-US" dirty="0"/>
          </a:p>
        </p:txBody>
      </p:sp>
      <p:sp>
        <p:nvSpPr>
          <p:cNvPr id="4" name="Text Placeholder 3"/>
          <p:cNvSpPr>
            <a:spLocks noGrp="1"/>
          </p:cNvSpPr>
          <p:nvPr>
            <p:ph type="body" sz="half" idx="2"/>
          </p:nvPr>
        </p:nvSpPr>
        <p:spPr>
          <a:xfrm>
            <a:off x="1371600" y="5638800"/>
            <a:ext cx="6553200" cy="838200"/>
          </a:xfrm>
        </p:spPr>
        <p:txBody>
          <a:bodyPr>
            <a:normAutofit/>
          </a:bodyPr>
          <a:lstStyle/>
          <a:p>
            <a:r>
              <a:rPr lang="en-US" dirty="0" smtClean="0"/>
              <a:t>There is no doubt that the biggest bust in Colchester’s history was the unannounced closing of the by then renamed Colchester Rubber Company factory at the end of 1893. The abandoned buildings later burned down in a massive fire in 1908.</a:t>
            </a:r>
            <a:endParaRPr lang="en-US" dirty="0"/>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4247" r="14247"/>
          <a:stretch>
            <a:fillRect/>
          </a:stretch>
        </p:blipFill>
        <p:spPr>
          <a:xfrm>
            <a:off x="1690687" y="612774"/>
            <a:ext cx="5888568" cy="4416426"/>
          </a:xfrm>
        </p:spPr>
      </p:pic>
    </p:spTree>
    <p:extLst>
      <p:ext uri="{BB962C8B-B14F-4D97-AF65-F5344CB8AC3E}">
        <p14:creationId xmlns:p14="http://schemas.microsoft.com/office/powerpoint/2010/main" val="3003941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800600"/>
            <a:ext cx="7086600" cy="381000"/>
          </a:xfrm>
        </p:spPr>
        <p:txBody>
          <a:bodyPr>
            <a:noAutofit/>
          </a:bodyPr>
          <a:lstStyle/>
          <a:p>
            <a:pPr algn="ctr"/>
            <a:r>
              <a:rPr lang="en-US" dirty="0" smtClean="0"/>
              <a:t>Ahavath </a:t>
            </a:r>
            <a:r>
              <a:rPr lang="en-US" dirty="0"/>
              <a:t>Achim Synagogue on Lebanon Avenue </a:t>
            </a:r>
            <a:r>
              <a:rPr lang="en-US" dirty="0" smtClean="0"/>
              <a:t>, built in 1913</a:t>
            </a:r>
            <a:endParaRPr lang="en-US" dirty="0"/>
          </a:p>
        </p:txBody>
      </p:sp>
      <p:sp>
        <p:nvSpPr>
          <p:cNvPr id="4" name="Text Placeholder 3"/>
          <p:cNvSpPr>
            <a:spLocks noGrp="1"/>
          </p:cNvSpPr>
          <p:nvPr>
            <p:ph type="body" sz="half" idx="2"/>
          </p:nvPr>
        </p:nvSpPr>
        <p:spPr>
          <a:xfrm>
            <a:off x="838200" y="5257800"/>
            <a:ext cx="7620000" cy="1371600"/>
          </a:xfrm>
        </p:spPr>
        <p:txBody>
          <a:bodyPr>
            <a:normAutofit/>
          </a:bodyPr>
          <a:lstStyle/>
          <a:p>
            <a:r>
              <a:rPr lang="en-US" dirty="0" smtClean="0"/>
              <a:t>There </a:t>
            </a:r>
            <a:r>
              <a:rPr lang="en-US" dirty="0"/>
              <a:t>were a few Jewish people living in Colchester before </a:t>
            </a:r>
            <a:r>
              <a:rPr lang="en-US" dirty="0" smtClean="0"/>
              <a:t>the </a:t>
            </a:r>
            <a:r>
              <a:rPr lang="en-US" dirty="0"/>
              <a:t>closing of </a:t>
            </a:r>
            <a:r>
              <a:rPr lang="en-US" dirty="0" smtClean="0"/>
              <a:t>the rubber factory however, </a:t>
            </a:r>
            <a:r>
              <a:rPr lang="en-US" dirty="0"/>
              <a:t>after </a:t>
            </a:r>
            <a:r>
              <a:rPr lang="en-US" dirty="0" smtClean="0"/>
              <a:t>it closed </a:t>
            </a:r>
            <a:r>
              <a:rPr lang="en-US" dirty="0"/>
              <a:t>the Jewish population grew considerably over the following </a:t>
            </a:r>
            <a:r>
              <a:rPr lang="en-US" dirty="0" smtClean="0"/>
              <a:t>decades. This </a:t>
            </a:r>
            <a:r>
              <a:rPr lang="en-US" dirty="0"/>
              <a:t>was </a:t>
            </a:r>
            <a:r>
              <a:rPr lang="en-US" dirty="0" smtClean="0"/>
              <a:t>due in part </a:t>
            </a:r>
            <a:r>
              <a:rPr lang="en-US" dirty="0"/>
              <a:t>because for a long time after the </a:t>
            </a:r>
            <a:r>
              <a:rPr lang="en-US" dirty="0" smtClean="0"/>
              <a:t>factory closed </a:t>
            </a:r>
            <a:r>
              <a:rPr lang="en-US" dirty="0"/>
              <a:t>there </a:t>
            </a:r>
            <a:r>
              <a:rPr lang="en-US" dirty="0" smtClean="0"/>
              <a:t>was lots of inexpensive real estate for sale. </a:t>
            </a:r>
            <a:r>
              <a:rPr lang="en-US" dirty="0"/>
              <a:t>These Jewish </a:t>
            </a:r>
            <a:r>
              <a:rPr lang="en-US" dirty="0" smtClean="0"/>
              <a:t>settlers </a:t>
            </a:r>
            <a:r>
              <a:rPr lang="en-US" dirty="0"/>
              <a:t>established </a:t>
            </a:r>
            <a:r>
              <a:rPr lang="en-US" dirty="0" smtClean="0"/>
              <a:t>a variety of successful farms</a:t>
            </a:r>
            <a:r>
              <a:rPr lang="en-US" dirty="0"/>
              <a:t> </a:t>
            </a:r>
            <a:r>
              <a:rPr lang="en-US" dirty="0" smtClean="0"/>
              <a:t>and businesses </a:t>
            </a:r>
            <a:r>
              <a:rPr lang="en-US" dirty="0"/>
              <a:t>that helped </a:t>
            </a:r>
            <a:r>
              <a:rPr lang="en-US" dirty="0" smtClean="0"/>
              <a:t>Colchester’s economy to gradually recover. By 1930 fully a third of Colchester’s population was Jewish. The building shown was torn down in the  1960’s when the current Synagogue was built.</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478" b="1478"/>
          <a:stretch>
            <a:fillRect/>
          </a:stretch>
        </p:blipFill>
        <p:spPr/>
      </p:pic>
    </p:spTree>
    <p:extLst>
      <p:ext uri="{BB962C8B-B14F-4D97-AF65-F5344CB8AC3E}">
        <p14:creationId xmlns:p14="http://schemas.microsoft.com/office/powerpoint/2010/main" val="3577761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5029200"/>
            <a:ext cx="6324600" cy="457200"/>
          </a:xfrm>
        </p:spPr>
        <p:txBody>
          <a:bodyPr>
            <a:normAutofit/>
          </a:bodyPr>
          <a:lstStyle/>
          <a:p>
            <a:pPr algn="ctr"/>
            <a:r>
              <a:rPr lang="en-US" dirty="0" smtClean="0"/>
              <a:t> </a:t>
            </a:r>
            <a:r>
              <a:rPr lang="en-US" dirty="0"/>
              <a:t> </a:t>
            </a:r>
            <a:r>
              <a:rPr lang="en-US" dirty="0" smtClean="0"/>
              <a:t>The Dember Elmwood Hotel on Halls Hill Road</a:t>
            </a:r>
            <a:endParaRPr lang="en-US" dirty="0"/>
          </a:p>
        </p:txBody>
      </p:sp>
      <p:sp>
        <p:nvSpPr>
          <p:cNvPr id="4" name="Text Placeholder 3"/>
          <p:cNvSpPr>
            <a:spLocks noGrp="1"/>
          </p:cNvSpPr>
          <p:nvPr>
            <p:ph type="body" sz="half" idx="2"/>
          </p:nvPr>
        </p:nvSpPr>
        <p:spPr>
          <a:xfrm>
            <a:off x="762000" y="5486400"/>
            <a:ext cx="7696200" cy="1143000"/>
          </a:xfrm>
        </p:spPr>
        <p:txBody>
          <a:bodyPr>
            <a:normAutofit lnSpcReduction="10000"/>
          </a:bodyPr>
          <a:lstStyle/>
          <a:p>
            <a:r>
              <a:rPr lang="en-US" dirty="0" smtClean="0"/>
              <a:t>One of the businesses that the Jewish newcomers to Colchester established was summer resorts. In </a:t>
            </a:r>
            <a:r>
              <a:rPr lang="en-US" dirty="0"/>
              <a:t>1911 </a:t>
            </a:r>
            <a:r>
              <a:rPr lang="en-US" dirty="0" smtClean="0"/>
              <a:t>one of these people was Barnett Dember who built the </a:t>
            </a:r>
            <a:r>
              <a:rPr lang="en-US" dirty="0"/>
              <a:t>Dember Elmwood House </a:t>
            </a:r>
            <a:r>
              <a:rPr lang="en-US" dirty="0" smtClean="0"/>
              <a:t>shown in the photograph. This resort catered </a:t>
            </a:r>
            <a:r>
              <a:rPr lang="en-US" dirty="0"/>
              <a:t>to a mostly Jewish clientele and operated until the Great Depression did it in around 1933</a:t>
            </a:r>
            <a:r>
              <a:rPr lang="en-US" dirty="0" smtClean="0"/>
              <a:t>. The resort business in Colchester was greatly helped by the fact that there was passenger train service to Colchester into the 1930’s. The main building in the photograph is still there. </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572" r="7572"/>
          <a:stretch>
            <a:fillRect/>
          </a:stretch>
        </p:blipFill>
        <p:spPr>
          <a:xfrm>
            <a:off x="1553632" y="612775"/>
            <a:ext cx="5990168" cy="4492626"/>
          </a:xfrm>
        </p:spPr>
      </p:pic>
    </p:spTree>
    <p:extLst>
      <p:ext uri="{BB962C8B-B14F-4D97-AF65-F5344CB8AC3E}">
        <p14:creationId xmlns:p14="http://schemas.microsoft.com/office/powerpoint/2010/main" val="1947568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029200"/>
            <a:ext cx="6934200" cy="457200"/>
          </a:xfrm>
        </p:spPr>
        <p:txBody>
          <a:bodyPr>
            <a:normAutofit/>
          </a:bodyPr>
          <a:lstStyle/>
          <a:p>
            <a:pPr algn="ctr"/>
            <a:r>
              <a:rPr lang="en-US" dirty="0" smtClean="0"/>
              <a:t>The Fairview Hotel and Annex on the West Side of Broadway</a:t>
            </a:r>
            <a:endParaRPr lang="en-US" dirty="0"/>
          </a:p>
        </p:txBody>
      </p:sp>
      <p:sp>
        <p:nvSpPr>
          <p:cNvPr id="4" name="Text Placeholder 3"/>
          <p:cNvSpPr>
            <a:spLocks noGrp="1"/>
          </p:cNvSpPr>
          <p:nvPr>
            <p:ph type="body" sz="half" idx="2"/>
          </p:nvPr>
        </p:nvSpPr>
        <p:spPr>
          <a:xfrm>
            <a:off x="914400" y="5486400"/>
            <a:ext cx="7543800" cy="1066800"/>
          </a:xfrm>
        </p:spPr>
        <p:txBody>
          <a:bodyPr>
            <a:normAutofit lnSpcReduction="10000"/>
          </a:bodyPr>
          <a:lstStyle/>
          <a:p>
            <a:r>
              <a:rPr lang="en-US" dirty="0" smtClean="0"/>
              <a:t>The Fairview Hotel on the left of the photograph was built in the early 19</a:t>
            </a:r>
            <a:r>
              <a:rPr lang="en-US" baseline="30000" dirty="0" smtClean="0"/>
              <a:t>th</a:t>
            </a:r>
            <a:r>
              <a:rPr lang="en-US" dirty="0" smtClean="0"/>
              <a:t> century as a private house. It later became a boarding house for single female workers of the rubber company. In 1919 Harris Cohen transformed it into a hotel and resort catering mostly to Jewish people and was quite successful into the 1940’s. The building now houses professional office space. The hotel’s annex to the right in the photograph was built in the 1920’s, but no longer exists.</a:t>
            </a:r>
            <a:endParaRPr lang="en-US" dirty="0"/>
          </a:p>
        </p:txBody>
      </p:sp>
      <p:pic>
        <p:nvPicPr>
          <p:cNvPr id="3" name="Picture Placeholder 2"/>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513" r="7513"/>
          <a:stretch>
            <a:fillRect/>
          </a:stretch>
        </p:blipFill>
        <p:spPr>
          <a:xfrm>
            <a:off x="1600200" y="533400"/>
            <a:ext cx="5964769" cy="4473576"/>
          </a:xfrm>
        </p:spPr>
      </p:pic>
    </p:spTree>
    <p:extLst>
      <p:ext uri="{BB962C8B-B14F-4D97-AF65-F5344CB8AC3E}">
        <p14:creationId xmlns:p14="http://schemas.microsoft.com/office/powerpoint/2010/main" val="1998937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5029200"/>
            <a:ext cx="6400800" cy="457200"/>
          </a:xfrm>
        </p:spPr>
        <p:txBody>
          <a:bodyPr>
            <a:normAutofit/>
          </a:bodyPr>
          <a:lstStyle/>
          <a:p>
            <a:pPr algn="ctr"/>
            <a:r>
              <a:rPr lang="en-US" dirty="0" smtClean="0"/>
              <a:t>The Broadway House Hotel on the East Side of Broadway</a:t>
            </a:r>
            <a:endParaRPr lang="en-US" dirty="0"/>
          </a:p>
        </p:txBody>
      </p:sp>
      <p:sp>
        <p:nvSpPr>
          <p:cNvPr id="4" name="Text Placeholder 3"/>
          <p:cNvSpPr>
            <a:spLocks noGrp="1"/>
          </p:cNvSpPr>
          <p:nvPr>
            <p:ph type="body" sz="half" idx="2"/>
          </p:nvPr>
        </p:nvSpPr>
        <p:spPr>
          <a:xfrm>
            <a:off x="990600" y="5562600"/>
            <a:ext cx="7391400" cy="914400"/>
          </a:xfrm>
        </p:spPr>
        <p:txBody>
          <a:bodyPr>
            <a:normAutofit lnSpcReduction="10000"/>
          </a:bodyPr>
          <a:lstStyle/>
          <a:p>
            <a:r>
              <a:rPr lang="en-US" dirty="0" smtClean="0"/>
              <a:t>Another highly successful hotel / resort was built and owned by Abraham </a:t>
            </a:r>
            <a:r>
              <a:rPr lang="en-US" dirty="0"/>
              <a:t>and Rose Jaffe around 1920 and was located back from Broadway on what is now Jaffe </a:t>
            </a:r>
            <a:r>
              <a:rPr lang="en-US" dirty="0" smtClean="0"/>
              <a:t>Terrace across the street from the Fairview Hotel. This building no longer exists. The Broadway House also had an annex building (not shown) closer to Broadway that does still exists as an apartment building at  116 Broadway.</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993" r="7993"/>
          <a:stretch>
            <a:fillRect/>
          </a:stretch>
        </p:blipFill>
        <p:spPr>
          <a:xfrm>
            <a:off x="1600200" y="457200"/>
            <a:ext cx="6091768" cy="4568826"/>
          </a:xfrm>
        </p:spPr>
      </p:pic>
    </p:spTree>
    <p:extLst>
      <p:ext uri="{BB962C8B-B14F-4D97-AF65-F5344CB8AC3E}">
        <p14:creationId xmlns:p14="http://schemas.microsoft.com/office/powerpoint/2010/main" val="1374537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5029200"/>
            <a:ext cx="6096000" cy="457200"/>
          </a:xfrm>
        </p:spPr>
        <p:txBody>
          <a:bodyPr>
            <a:normAutofit/>
          </a:bodyPr>
          <a:lstStyle/>
          <a:p>
            <a:pPr algn="ctr"/>
            <a:r>
              <a:rPr lang="en-US" dirty="0" smtClean="0"/>
              <a:t>Levi’s Grand View Resort off of Linwood Cemetery Road</a:t>
            </a:r>
            <a:endParaRPr lang="en-US" dirty="0"/>
          </a:p>
        </p:txBody>
      </p:sp>
      <p:sp>
        <p:nvSpPr>
          <p:cNvPr id="4" name="Text Placeholder 3"/>
          <p:cNvSpPr>
            <a:spLocks noGrp="1"/>
          </p:cNvSpPr>
          <p:nvPr>
            <p:ph type="body" sz="half" idx="2"/>
          </p:nvPr>
        </p:nvSpPr>
        <p:spPr>
          <a:xfrm>
            <a:off x="914400" y="5486400"/>
            <a:ext cx="7543800" cy="1143000"/>
          </a:xfrm>
        </p:spPr>
        <p:txBody>
          <a:bodyPr>
            <a:normAutofit lnSpcReduction="10000"/>
          </a:bodyPr>
          <a:lstStyle/>
          <a:p>
            <a:r>
              <a:rPr lang="en-US" dirty="0" smtClean="0"/>
              <a:t>In 1922 Charles Levi bought a small resort that had been built by the Elgart family next to  their large mill pond fed by the Meadow Brook and located behind Linwood Cemetery. Levi greatly expanded this resort and it became the largest one in Colchester and was very successfully into the 1960’s when it changed owners and became the Lincoln Lake Lodge, which is now closed. When this and the other resorts were in their heyday Colchester’s summer population would often double.</a:t>
            </a:r>
            <a:endParaRPr lang="en-US" dirty="0"/>
          </a:p>
        </p:txBody>
      </p:sp>
      <p:pic>
        <p:nvPicPr>
          <p:cNvPr id="9" name="Picture Placeholder 8"/>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730" r="7730"/>
          <a:stretch>
            <a:fillRect/>
          </a:stretch>
        </p:blipFill>
        <p:spPr>
          <a:xfrm>
            <a:off x="1676401" y="612774"/>
            <a:ext cx="5801254" cy="4350940"/>
          </a:xfrm>
        </p:spPr>
      </p:pic>
    </p:spTree>
    <p:extLst>
      <p:ext uri="{BB962C8B-B14F-4D97-AF65-F5344CB8AC3E}">
        <p14:creationId xmlns:p14="http://schemas.microsoft.com/office/powerpoint/2010/main" val="634091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5181600"/>
            <a:ext cx="5486400" cy="457200"/>
          </a:xfrm>
        </p:spPr>
        <p:txBody>
          <a:bodyPr>
            <a:normAutofit/>
          </a:bodyPr>
          <a:lstStyle/>
          <a:p>
            <a:pPr algn="ctr"/>
            <a:r>
              <a:rPr lang="en-US" dirty="0" smtClean="0"/>
              <a:t>The Shady Nook House at 272 Norwich Avenue</a:t>
            </a:r>
            <a:endParaRPr lang="en-US" dirty="0"/>
          </a:p>
        </p:txBody>
      </p:sp>
      <p:sp>
        <p:nvSpPr>
          <p:cNvPr id="4" name="Text Placeholder 3"/>
          <p:cNvSpPr>
            <a:spLocks noGrp="1"/>
          </p:cNvSpPr>
          <p:nvPr>
            <p:ph type="body" sz="half" idx="2"/>
          </p:nvPr>
        </p:nvSpPr>
        <p:spPr>
          <a:xfrm>
            <a:off x="914400" y="5638800"/>
            <a:ext cx="7239000" cy="990600"/>
          </a:xfrm>
        </p:spPr>
        <p:txBody>
          <a:bodyPr>
            <a:normAutofit/>
          </a:bodyPr>
          <a:lstStyle/>
          <a:p>
            <a:r>
              <a:rPr lang="en-US" dirty="0" smtClean="0"/>
              <a:t>“The Shady Nook House” was an in-town summer resort owned and operated by Max and Moline Cohen. One of Max and Moline’s five children was Rubin “Ruby” Cohen who is locally famous for owning “Harry’s Place” dinner from the 1930’s to the 1970’s and also for served as Colchester’s Representative in the Connecticut General Assembly for 30 years starting in the 1940’s.</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8498" r="8498"/>
          <a:stretch>
            <a:fillRect/>
          </a:stretch>
        </p:blipFill>
        <p:spPr>
          <a:xfrm>
            <a:off x="1447801" y="612774"/>
            <a:ext cx="6131454" cy="4598590"/>
          </a:xfrm>
        </p:spPr>
      </p:pic>
    </p:spTree>
    <p:extLst>
      <p:ext uri="{BB962C8B-B14F-4D97-AF65-F5344CB8AC3E}">
        <p14:creationId xmlns:p14="http://schemas.microsoft.com/office/powerpoint/2010/main" val="39260905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5338</TotalTime>
  <Words>853</Words>
  <Application>Microsoft Office PowerPoint</Application>
  <PresentationFormat>On-screen Show (4:3)</PresentationFormat>
  <Paragraphs>25</Paragraphs>
  <Slides>12</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14" baseType="lpstr">
      <vt:lpstr>Office Theme</vt:lpstr>
      <vt:lpstr>Acrobat Document</vt:lpstr>
      <vt:lpstr>“The Catskills of Connecticut”- The Jewish Hotel and Resort Business in Colchester     Gary A. Walter Colchester Historical Society</vt:lpstr>
      <vt:lpstr>View of Hayward Rubber Company Complex from Lebanon Avenue</vt:lpstr>
      <vt:lpstr>View of Colchester Rubber Company Ruins after 1908 Fire</vt:lpstr>
      <vt:lpstr>Ahavath Achim Synagogue on Lebanon Avenue , built in 1913</vt:lpstr>
      <vt:lpstr>  The Dember Elmwood Hotel on Halls Hill Road</vt:lpstr>
      <vt:lpstr>The Fairview Hotel and Annex on the West Side of Broadway</vt:lpstr>
      <vt:lpstr>The Broadway House Hotel on the East Side of Broadway</vt:lpstr>
      <vt:lpstr>Levi’s Grand View Resort off of Linwood Cemetery Road</vt:lpstr>
      <vt:lpstr>The Shady Nook House at 272 Norwich Avenue</vt:lpstr>
      <vt:lpstr>Pleasant River House on Norwich Avenue</vt:lpstr>
      <vt:lpstr>Questions or Comments</vt:lpstr>
      <vt:lpstr>Colchester Book  Cover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Colchester Burying Ground - Combing History and Art</dc:title>
  <dc:creator>Windows User</dc:creator>
  <cp:lastModifiedBy>Windows User</cp:lastModifiedBy>
  <cp:revision>203</cp:revision>
  <dcterms:created xsi:type="dcterms:W3CDTF">2020-08-10T15:36:05Z</dcterms:created>
  <dcterms:modified xsi:type="dcterms:W3CDTF">2021-04-06T09:53:23Z</dcterms:modified>
</cp:coreProperties>
</file>